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67" r:id="rId4"/>
    <p:sldId id="257" r:id="rId5"/>
    <p:sldId id="258" r:id="rId7"/>
    <p:sldId id="259" r:id="rId8"/>
    <p:sldId id="260" r:id="rId9"/>
    <p:sldId id="261" r:id="rId10"/>
    <p:sldId id="268" r:id="rId11"/>
    <p:sldId id="263" r:id="rId12"/>
    <p:sldId id="264" r:id="rId13"/>
    <p:sldId id="265" r:id="rId14"/>
    <p:sldId id="266" r:id="rId15"/>
    <p:sldId id="297" r:id="rId16"/>
    <p:sldId id="270" r:id="rId17"/>
    <p:sldId id="271" r:id="rId18"/>
    <p:sldId id="269" r:id="rId19"/>
    <p:sldId id="276" r:id="rId20"/>
    <p:sldId id="272" r:id="rId21"/>
    <p:sldId id="273" r:id="rId22"/>
    <p:sldId id="317" r:id="rId23"/>
    <p:sldId id="274" r:id="rId24"/>
    <p:sldId id="275" r:id="rId25"/>
    <p:sldId id="277" r:id="rId26"/>
    <p:sldId id="279" r:id="rId27"/>
    <p:sldId id="318" r:id="rId28"/>
    <p:sldId id="331" r:id="rId29"/>
    <p:sldId id="281" r:id="rId30"/>
    <p:sldId id="283" r:id="rId31"/>
    <p:sldId id="282" r:id="rId32"/>
    <p:sldId id="284" r:id="rId33"/>
    <p:sldId id="287" r:id="rId34"/>
    <p:sldId id="285" r:id="rId35"/>
    <p:sldId id="286" r:id="rId36"/>
    <p:sldId id="28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1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hyperlink" Target="https://docs.microsoft.com/en-us/windows-server/administration/openssh/openssh_install_firstuse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image" Target="../media/image11.jpeg"/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515610" y="0"/>
            <a:ext cx="6688455" cy="685736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8195" y="5403215"/>
            <a:ext cx="1052195" cy="1329690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5746750" y="1218565"/>
            <a:ext cx="6225540" cy="230695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sz="4800" dirty="0">
                <a:solidFill>
                  <a:schemeClr val="bg1"/>
                </a:solidFill>
              </a:rPr>
              <a:t>Pertemuan 1</a:t>
            </a:r>
            <a:endParaRPr lang="en-US" sz="48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- Pengenalan Raspberry Pi 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- Install OS Raspberry Pi 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- Install VSCode &amp; Remote Extension 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- Install Python Library &amp; Tool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 descr="Rp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5" y="2143125"/>
            <a:ext cx="3683635" cy="22860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59715" y="4791710"/>
            <a:ext cx="42779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>
                <a:solidFill>
                  <a:srgbClr val="BC1142"/>
                </a:solidFill>
                <a:latin typeface="Bahnschrift Condensed" panose="020B0502040204020203" charset="0"/>
                <a:cs typeface="Bahnschrift Condensed" panose="020B0502040204020203" charset="0"/>
              </a:rPr>
              <a:t>Belajar </a:t>
            </a:r>
            <a:endParaRPr lang="en-US" sz="4000">
              <a:solidFill>
                <a:srgbClr val="BC1142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r>
              <a:rPr lang="en-US" sz="4000">
                <a:solidFill>
                  <a:srgbClr val="BC1142"/>
                </a:solidFill>
                <a:latin typeface="Bahnschrift Condensed" panose="020B0502040204020203" charset="0"/>
                <a:cs typeface="Bahnschrift Condensed" panose="020B0502040204020203" charset="0"/>
              </a:rPr>
              <a:t>Image Processing di Raspberry Pi</a:t>
            </a:r>
            <a:endParaRPr lang="en-US" sz="4000">
              <a:solidFill>
                <a:srgbClr val="BC1142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38887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Install OS Raspberry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94640" y="6373495"/>
            <a:ext cx="6522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sumber : https://www.balena.io/etcher/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94640" y="1574165"/>
            <a:ext cx="6889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2. Download &amp; Install Balena Etcher (Laptop/Kompter)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525" y="2001520"/>
            <a:ext cx="7154545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38887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Install OS Raspberry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94640" y="6373495"/>
            <a:ext cx="6522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sumber : https://www.balena.io/etcher/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94640" y="1574165"/>
            <a:ext cx="63792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3. Flash OS </a:t>
            </a:r>
            <a:r>
              <a:rPr lang="en-US" sz="2400" b="1"/>
              <a:t>Raspbian</a:t>
            </a:r>
            <a:r>
              <a:rPr lang="en-US" sz="2400"/>
              <a:t> menggunakan </a:t>
            </a:r>
            <a:r>
              <a:rPr lang="en-US" sz="2400" b="1"/>
              <a:t>Balena Etcher</a:t>
            </a:r>
            <a:endParaRPr lang="en-US" sz="2400" b="1"/>
          </a:p>
        </p:txBody>
      </p:sp>
      <p:pic>
        <p:nvPicPr>
          <p:cNvPr id="7" name="Picture 6" descr="anim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970" y="2225040"/>
            <a:ext cx="7346315" cy="34893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871460" y="3076575"/>
            <a:ext cx="432054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A. Masukan SD Card ke Laptop (via Card Reader)</a:t>
            </a:r>
            <a:br>
              <a:rPr lang="en-US" sz="1600"/>
            </a:br>
            <a:r>
              <a:rPr lang="en-US" sz="1600"/>
              <a:t>B. </a:t>
            </a:r>
            <a:r>
              <a:rPr lang="en-US" sz="1600" b="1"/>
              <a:t>Select Image</a:t>
            </a:r>
            <a:r>
              <a:rPr lang="en-US" sz="1600"/>
              <a:t> (pilih OS Raspbian)</a:t>
            </a:r>
            <a:endParaRPr lang="en-US" sz="1600"/>
          </a:p>
          <a:p>
            <a:r>
              <a:rPr lang="en-US" sz="1600"/>
              <a:t>C. </a:t>
            </a:r>
            <a:r>
              <a:rPr lang="en-US" sz="1600" b="1"/>
              <a:t>Select Drive</a:t>
            </a:r>
            <a:r>
              <a:rPr lang="en-US" sz="1600"/>
              <a:t> (pilih SD Card)</a:t>
            </a:r>
            <a:endParaRPr lang="en-US" sz="1600"/>
          </a:p>
          <a:p>
            <a:r>
              <a:rPr lang="en-US" sz="1600"/>
              <a:t>D. Klik </a:t>
            </a:r>
            <a:r>
              <a:rPr lang="en-US" sz="1600" b="1"/>
              <a:t>Flash!</a:t>
            </a:r>
            <a:endParaRPr lang="en-US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21"/>
          <p:cNvSpPr txBox="1"/>
          <p:nvPr/>
        </p:nvSpPr>
        <p:spPr>
          <a:xfrm>
            <a:off x="1403985" y="2497455"/>
            <a:ext cx="5709285" cy="2061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pPr algn="l"/>
            <a:r>
              <a:rPr lang="en-US" sz="1600">
                <a:sym typeface="+mn-ea"/>
              </a:rPr>
              <a:t>ctrl_interface=DIR=/var/run/wpa_supplicant GROUP=netdev</a:t>
            </a:r>
            <a:endParaRPr lang="en-US" sz="1600">
              <a:sym typeface="+mn-ea"/>
            </a:endParaRPr>
          </a:p>
          <a:p>
            <a:pPr algn="l"/>
            <a:r>
              <a:rPr lang="en-US" sz="1600">
                <a:sym typeface="+mn-ea"/>
              </a:rPr>
              <a:t>update_config=1</a:t>
            </a:r>
            <a:endParaRPr lang="en-US" sz="1600">
              <a:sym typeface="+mn-ea"/>
            </a:endParaRPr>
          </a:p>
          <a:p>
            <a:pPr algn="l"/>
            <a:r>
              <a:rPr lang="en-US" sz="1600">
                <a:sym typeface="+mn-ea"/>
              </a:rPr>
              <a:t>country=ID</a:t>
            </a:r>
            <a:endParaRPr lang="en-US" sz="1600">
              <a:sym typeface="+mn-ea"/>
            </a:endParaRPr>
          </a:p>
          <a:p>
            <a:pPr algn="l"/>
            <a:endParaRPr lang="en-US" sz="1600">
              <a:sym typeface="+mn-ea"/>
            </a:endParaRPr>
          </a:p>
          <a:p>
            <a:pPr algn="l"/>
            <a:r>
              <a:rPr lang="en-US" sz="1600">
                <a:sym typeface="+mn-ea"/>
              </a:rPr>
              <a:t>network={</a:t>
            </a:r>
            <a:endParaRPr lang="en-US" sz="1600"/>
          </a:p>
          <a:p>
            <a:pPr algn="l"/>
            <a:r>
              <a:rPr lang="en-US" sz="1600">
                <a:sym typeface="+mn-ea"/>
              </a:rPr>
              <a:t>    ssid="YOUR_NETWORK_NAME"</a:t>
            </a:r>
            <a:endParaRPr lang="en-US" sz="1600"/>
          </a:p>
          <a:p>
            <a:pPr algn="l"/>
            <a:r>
              <a:rPr lang="en-US" sz="1600">
                <a:sym typeface="+mn-ea"/>
              </a:rPr>
              <a:t>    psk="YOUR_PASSWORD"</a:t>
            </a:r>
            <a:endParaRPr lang="en-US" sz="1600"/>
          </a:p>
          <a:p>
            <a:pPr algn="l"/>
            <a:r>
              <a:rPr lang="en-US" sz="1600">
                <a:sym typeface="+mn-ea"/>
              </a:rPr>
              <a:t>}</a:t>
            </a:r>
            <a:endParaRPr lang="en-US" sz="1600"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47967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Setup Wifi &amp; Enable SSH 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8" y="4784725"/>
            <a:ext cx="3090778" cy="17272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185" y="4000076"/>
            <a:ext cx="2579370" cy="13326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95" y="4836160"/>
            <a:ext cx="2792095" cy="157099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895600" y="4889500"/>
            <a:ext cx="1395730" cy="28003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934970" y="5169535"/>
            <a:ext cx="1466215" cy="28257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701155" y="5090160"/>
            <a:ext cx="1525270" cy="25146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783070" y="4830445"/>
            <a:ext cx="1443355" cy="25971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21943" y="5341447"/>
            <a:ext cx="1334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Sumber Wifi</a:t>
            </a:r>
            <a:endParaRPr lang="en-US" dirty="0"/>
          </a:p>
        </p:txBody>
      </p:sp>
      <p:sp>
        <p:nvSpPr>
          <p:cNvPr id="16" name="TextBox 14"/>
          <p:cNvSpPr txBox="1"/>
          <p:nvPr/>
        </p:nvSpPr>
        <p:spPr>
          <a:xfrm>
            <a:off x="1125278" y="6338397"/>
            <a:ext cx="1345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17" name="TextBox 14"/>
          <p:cNvSpPr txBox="1"/>
          <p:nvPr/>
        </p:nvSpPr>
        <p:spPr>
          <a:xfrm>
            <a:off x="8705273" y="6406977"/>
            <a:ext cx="1252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PC / Laptop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1116330" y="1498600"/>
            <a:ext cx="1905" cy="377063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1116330" y="1457325"/>
            <a:ext cx="928116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/>
              <a:t>1. Pasangkan kembali SD Card ke Laptop</a:t>
            </a:r>
            <a:endParaRPr lang="en-US"/>
          </a:p>
          <a:p>
            <a:pPr algn="l"/>
            <a:r>
              <a:rPr lang="en-US"/>
              <a:t>2. Pada folder /boot dalam SD Card buat file </a:t>
            </a:r>
            <a:r>
              <a:rPr lang="en-US" b="1" i="1"/>
              <a:t>ssh </a:t>
            </a:r>
            <a:r>
              <a:rPr lang="en-US"/>
              <a:t>tanpa extensi</a:t>
            </a:r>
            <a:endParaRPr lang="en-US"/>
          </a:p>
          <a:p>
            <a:pPr algn="l"/>
            <a:r>
              <a:rPr lang="en-US"/>
              <a:t>3. Pada folder /boot dalam SD Card buat file </a:t>
            </a:r>
            <a:r>
              <a:rPr lang="en-US" b="1" i="1"/>
              <a:t>wpa_supplicant.conf </a:t>
            </a:r>
            <a:r>
              <a:rPr lang="en-US"/>
              <a:t>dengan konten sebagai berikut :</a:t>
            </a:r>
            <a:endParaRPr lang="en-US"/>
          </a:p>
          <a:p>
            <a:pPr algn="l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41535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Mencari IP Raspberry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95" y="4836160"/>
            <a:ext cx="2792095" cy="1570990"/>
          </a:xfrm>
          <a:prstGeom prst="rect">
            <a:avLst/>
          </a:prstGeom>
        </p:spPr>
      </p:pic>
      <p:sp>
        <p:nvSpPr>
          <p:cNvPr id="17" name="TextBox 14"/>
          <p:cNvSpPr txBox="1"/>
          <p:nvPr/>
        </p:nvSpPr>
        <p:spPr>
          <a:xfrm>
            <a:off x="8705273" y="6406977"/>
            <a:ext cx="1252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PC / Laptop</a:t>
            </a:r>
            <a:endParaRPr lang="en-US" dirty="0"/>
          </a:p>
        </p:txBody>
      </p:sp>
      <p:pic>
        <p:nvPicPr>
          <p:cNvPr id="3" name="Picture 2" descr="Cap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794510"/>
            <a:ext cx="6838950" cy="453898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Text Box 7"/>
          <p:cNvSpPr txBox="1"/>
          <p:nvPr/>
        </p:nvSpPr>
        <p:spPr>
          <a:xfrm>
            <a:off x="7510145" y="1794510"/>
            <a:ext cx="44284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4. Masukan microsd ke Raspberry</a:t>
            </a:r>
            <a:endParaRPr lang="en-US"/>
          </a:p>
          <a:p>
            <a:r>
              <a:rPr lang="en-US"/>
              <a:t>5. Nyalakan Raspberry dengan Power Adaptor</a:t>
            </a:r>
            <a:endParaRPr lang="en-US"/>
          </a:p>
          <a:p>
            <a:r>
              <a:rPr lang="en-US"/>
              <a:t>6. Pada laptop/PC buka </a:t>
            </a:r>
            <a:r>
              <a:rPr lang="en-US" b="1"/>
              <a:t>cmd </a:t>
            </a:r>
            <a:r>
              <a:rPr lang="en-US"/>
              <a:t>dan jalankan :</a:t>
            </a:r>
            <a:endParaRPr lang="en-US"/>
          </a:p>
        </p:txBody>
      </p:sp>
      <p:sp>
        <p:nvSpPr>
          <p:cNvPr id="19" name="Rectangles 18"/>
          <p:cNvSpPr/>
          <p:nvPr/>
        </p:nvSpPr>
        <p:spPr>
          <a:xfrm>
            <a:off x="665480" y="3011805"/>
            <a:ext cx="3860165" cy="2686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7820660" y="2716530"/>
            <a:ext cx="3705860" cy="368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en-US"/>
              <a:t>arp -a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58407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Kenapa Harus terkoneksi Wifi?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8" y="2277110"/>
            <a:ext cx="3090778" cy="17272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75" y="1492461"/>
            <a:ext cx="2579370" cy="13326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985" y="2328545"/>
            <a:ext cx="2792095" cy="157099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602990" y="2381885"/>
            <a:ext cx="1395730" cy="28003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642360" y="2661920"/>
            <a:ext cx="1466215" cy="28257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7408545" y="2582545"/>
            <a:ext cx="1525270" cy="25146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90460" y="2322830"/>
            <a:ext cx="1443355" cy="25971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29333" y="2833832"/>
            <a:ext cx="1334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Sumber Wifi</a:t>
            </a:r>
            <a:endParaRPr lang="en-US" dirty="0"/>
          </a:p>
        </p:txBody>
      </p:sp>
      <p:sp>
        <p:nvSpPr>
          <p:cNvPr id="16" name="TextBox 14"/>
          <p:cNvSpPr txBox="1"/>
          <p:nvPr/>
        </p:nvSpPr>
        <p:spPr>
          <a:xfrm>
            <a:off x="1832668" y="3830782"/>
            <a:ext cx="1345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17" name="TextBox 14"/>
          <p:cNvSpPr txBox="1"/>
          <p:nvPr/>
        </p:nvSpPr>
        <p:spPr>
          <a:xfrm>
            <a:off x="9412663" y="3899362"/>
            <a:ext cx="1252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PC / Laptop</a:t>
            </a:r>
            <a:endParaRPr lang="en-US" dirty="0"/>
          </a:p>
        </p:txBody>
      </p:sp>
      <p:sp>
        <p:nvSpPr>
          <p:cNvPr id="7" name="Text Box 6"/>
          <p:cNvSpPr txBox="1"/>
          <p:nvPr/>
        </p:nvSpPr>
        <p:spPr>
          <a:xfrm>
            <a:off x="552450" y="4647565"/>
            <a:ext cx="113372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en-US"/>
              <a:t>Ketika Raspberry &amp; Laptop terhubung pada WiFi yang sama, maka kita dapat </a:t>
            </a:r>
            <a:r>
              <a:rPr lang="en-US" b="1"/>
              <a:t>mengakses </a:t>
            </a:r>
            <a:r>
              <a:rPr lang="en-US"/>
              <a:t>Raspberry Pi dari Laptop.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Jenis Akses yang dimungkinkan :</a:t>
            </a:r>
            <a:endParaRPr lang="en-US"/>
          </a:p>
          <a:p>
            <a:pPr marL="800100" lvl="1" indent="-342900">
              <a:buFont typeface="+mj-lt"/>
              <a:buAutoNum type="alphaLcParenR"/>
            </a:pPr>
            <a:r>
              <a:rPr lang="en-US" b="1"/>
              <a:t>SSH</a:t>
            </a:r>
            <a:r>
              <a:rPr lang="en-US"/>
              <a:t> (secure shell connection) -&gt; adalah protokol administrasi </a:t>
            </a:r>
            <a:r>
              <a:rPr lang="en-US" b="1"/>
              <a:t>remote </a:t>
            </a:r>
            <a:r>
              <a:rPr lang="en-US"/>
              <a:t>yang memperbolehkan pengguna untuk </a:t>
            </a:r>
            <a:r>
              <a:rPr lang="en-US" b="1"/>
              <a:t>mengontrol </a:t>
            </a:r>
            <a:r>
              <a:rPr lang="en-US"/>
              <a:t>dan </a:t>
            </a:r>
            <a:r>
              <a:rPr lang="en-US" b="1"/>
              <a:t>memodifikasi </a:t>
            </a:r>
            <a:r>
              <a:rPr lang="en-US"/>
              <a:t>server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2387600" y="1819275"/>
            <a:ext cx="7905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Server</a:t>
            </a:r>
            <a:endParaRPr lang="en-US" b="1"/>
          </a:p>
        </p:txBody>
      </p:sp>
      <p:sp>
        <p:nvSpPr>
          <p:cNvPr id="18" name="Text Box 17"/>
          <p:cNvSpPr txBox="1"/>
          <p:nvPr/>
        </p:nvSpPr>
        <p:spPr>
          <a:xfrm>
            <a:off x="9674225" y="1908810"/>
            <a:ext cx="7302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Client</a:t>
            </a:r>
            <a:endParaRPr lang="en-US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32188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Untuk apa SSH ?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3" name="Content Placeholder 2" descr="Image14Upgrad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1515" y="1767840"/>
            <a:ext cx="5756910" cy="435165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6773545" y="2237740"/>
            <a:ext cx="466344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Manfaat Remote SSH Raspberry Pi :</a:t>
            </a:r>
            <a:endParaRPr lang="en-US"/>
          </a:p>
          <a:p>
            <a:endParaRPr lang="en-US"/>
          </a:p>
          <a:p>
            <a:r>
              <a:rPr lang="en-US"/>
              <a:t>- </a:t>
            </a:r>
            <a:r>
              <a:rPr lang="en-US" b="1"/>
              <a:t>Install </a:t>
            </a:r>
            <a:r>
              <a:rPr lang="en-US"/>
              <a:t>aplikasi pada Raspberry Pi</a:t>
            </a:r>
            <a:endParaRPr lang="en-US"/>
          </a:p>
          <a:p>
            <a:r>
              <a:rPr lang="en-US"/>
              <a:t>- </a:t>
            </a:r>
            <a:r>
              <a:rPr lang="en-US" b="1"/>
              <a:t>Setting </a:t>
            </a:r>
            <a:r>
              <a:rPr lang="en-US"/>
              <a:t>pengaturan Raspberry Pi</a:t>
            </a:r>
            <a:endParaRPr lang="en-US"/>
          </a:p>
          <a:p>
            <a:r>
              <a:rPr lang="en-US"/>
              <a:t>- </a:t>
            </a:r>
            <a:r>
              <a:rPr lang="en-US" b="1"/>
              <a:t>Monitor </a:t>
            </a:r>
            <a:r>
              <a:rPr lang="en-US"/>
              <a:t>penggunaan resource (RAM, CPU, dll)</a:t>
            </a:r>
            <a:endParaRPr lang="en-US"/>
          </a:p>
          <a:p>
            <a:r>
              <a:rPr lang="en-US"/>
              <a:t>- Tidak memerlukan monitor, mouse &amp; keyboard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090" y="3049905"/>
            <a:ext cx="6688455" cy="1017905"/>
            <a:chOff x="3364" y="4598"/>
            <a:chExt cx="10533" cy="1603"/>
          </a:xfrm>
        </p:grpSpPr>
        <p:sp>
          <p:nvSpPr>
            <p:cNvPr id="4" name="Rectangles 3"/>
            <p:cNvSpPr/>
            <p:nvPr/>
          </p:nvSpPr>
          <p:spPr>
            <a:xfrm>
              <a:off x="3364" y="4598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3364" y="4892"/>
              <a:ext cx="1053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600">
                  <a:solidFill>
                    <a:schemeClr val="bg1"/>
                  </a:solidFill>
                </a:rPr>
                <a:t>Install VSCode &amp; Extension</a:t>
              </a:r>
              <a:endParaRPr lang="en-US" sz="360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0630" y="2764155"/>
            <a:ext cx="1052195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41484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VSCode (Code Editor)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84225" y="2224405"/>
            <a:ext cx="5701030" cy="2926080"/>
            <a:chOff x="1235" y="3503"/>
            <a:chExt cx="8978" cy="4608"/>
          </a:xfrm>
        </p:grpSpPr>
        <p:sp>
          <p:nvSpPr>
            <p:cNvPr id="6" name="Rectangles 5"/>
            <p:cNvSpPr/>
            <p:nvPr/>
          </p:nvSpPr>
          <p:spPr>
            <a:xfrm>
              <a:off x="1235" y="4661"/>
              <a:ext cx="8977" cy="159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VSCode application</a:t>
              </a:r>
              <a:endParaRPr lang="en-US"/>
            </a:p>
          </p:txBody>
        </p:sp>
        <p:sp>
          <p:nvSpPr>
            <p:cNvPr id="7" name="Rectangles 6"/>
            <p:cNvSpPr/>
            <p:nvPr/>
          </p:nvSpPr>
          <p:spPr>
            <a:xfrm>
              <a:off x="1235" y="6907"/>
              <a:ext cx="8978" cy="12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solidFill>
                    <a:schemeClr val="tx1"/>
                  </a:solidFill>
                </a:rPr>
                <a:t>SSH Client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s 7"/>
            <p:cNvSpPr/>
            <p:nvPr/>
          </p:nvSpPr>
          <p:spPr>
            <a:xfrm>
              <a:off x="1235" y="3503"/>
              <a:ext cx="8978" cy="9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Extension “</a:t>
              </a:r>
              <a:r>
                <a:rPr lang="en-US" i="1"/>
                <a:t>Remote Development</a:t>
              </a:r>
              <a:r>
                <a:rPr lang="en-US"/>
                <a:t>”</a:t>
              </a:r>
              <a:endParaRPr lang="en-US"/>
            </a:p>
          </p:txBody>
        </p:sp>
      </p:grpSp>
      <p:sp>
        <p:nvSpPr>
          <p:cNvPr id="11" name="Text Box 10"/>
          <p:cNvSpPr txBox="1"/>
          <p:nvPr/>
        </p:nvSpPr>
        <p:spPr>
          <a:xfrm>
            <a:off x="6485255" y="2304415"/>
            <a:ext cx="11360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install 3</a:t>
            </a:r>
            <a:endParaRPr lang="en-US" sz="2400"/>
          </a:p>
        </p:txBody>
      </p:sp>
      <p:sp>
        <p:nvSpPr>
          <p:cNvPr id="12" name="Text Box 11"/>
          <p:cNvSpPr txBox="1"/>
          <p:nvPr/>
        </p:nvSpPr>
        <p:spPr>
          <a:xfrm>
            <a:off x="6485255" y="3234690"/>
            <a:ext cx="11360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install 1</a:t>
            </a:r>
            <a:endParaRPr lang="en-US" sz="2400"/>
          </a:p>
        </p:txBody>
      </p:sp>
      <p:sp>
        <p:nvSpPr>
          <p:cNvPr id="13" name="Text Box 12"/>
          <p:cNvSpPr txBox="1"/>
          <p:nvPr/>
        </p:nvSpPr>
        <p:spPr>
          <a:xfrm>
            <a:off x="6485255" y="4537710"/>
            <a:ext cx="11360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install 2</a:t>
            </a:r>
            <a:endParaRPr lang="en-US" sz="2400"/>
          </a:p>
        </p:txBody>
      </p:sp>
      <p:sp>
        <p:nvSpPr>
          <p:cNvPr id="14" name="Text Box 13"/>
          <p:cNvSpPr txBox="1"/>
          <p:nvPr/>
        </p:nvSpPr>
        <p:spPr>
          <a:xfrm>
            <a:off x="7621270" y="4583430"/>
            <a:ext cx="36512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Supported SSH client di Win 10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7621270" y="3234690"/>
            <a:ext cx="34353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Aplikasi untuk menulis &amp; menjalankan program</a:t>
            </a:r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7621270" y="2224405"/>
            <a:ext cx="43002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Extension VSCode untuk melakukan remote code / program pada server (Raspberry)</a:t>
            </a:r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200025" y="6355715"/>
            <a:ext cx="53975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i="1"/>
              <a:t>*3 item diatas diinstall di laptop (client)</a:t>
            </a:r>
            <a:endParaRPr lang="en-US" i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35985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Download VSCode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2450" y="1840230"/>
            <a:ext cx="8549005" cy="43516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93040" y="6321425"/>
            <a:ext cx="69418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https://code.visualstudio.com/download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28098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Install VSCode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33755" y="6350635"/>
            <a:ext cx="69418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https://code.visualstudio.com/download</a:t>
            </a:r>
            <a:endParaRPr lang="en-US"/>
          </a:p>
        </p:txBody>
      </p:sp>
      <p:pic>
        <p:nvPicPr>
          <p:cNvPr id="8" name="Content Placeholder 7" descr="vscode-install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47115" y="1477645"/>
            <a:ext cx="5633085" cy="43713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090" y="3049905"/>
            <a:ext cx="6687820" cy="1017270"/>
            <a:chOff x="3364" y="4598"/>
            <a:chExt cx="10532" cy="1602"/>
          </a:xfrm>
        </p:grpSpPr>
        <p:sp>
          <p:nvSpPr>
            <p:cNvPr id="4" name="Rectangles 3"/>
            <p:cNvSpPr/>
            <p:nvPr/>
          </p:nvSpPr>
          <p:spPr>
            <a:xfrm>
              <a:off x="3364" y="4598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3364" y="4892"/>
              <a:ext cx="1053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600">
                  <a:solidFill>
                    <a:schemeClr val="bg1"/>
                  </a:solidFill>
                </a:rPr>
                <a:t>Pengenalan Raspberry Pi</a:t>
              </a:r>
              <a:endParaRPr lang="en-US" sz="360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0630" y="2764155"/>
            <a:ext cx="1052195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3700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Cek Versi Windows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58825" y="1531620"/>
            <a:ext cx="81895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1. Pada pencarian windows, cari “</a:t>
            </a:r>
            <a:r>
              <a:rPr lang="en-US" b="1"/>
              <a:t>About your PC</a:t>
            </a:r>
            <a:r>
              <a:rPr lang="en-US"/>
              <a:t>”</a:t>
            </a:r>
            <a:endParaRPr lang="en-US"/>
          </a:p>
          <a:p>
            <a:r>
              <a:rPr lang="en-US"/>
              <a:t>2. Setelah itu pada bagian </a:t>
            </a:r>
            <a:r>
              <a:rPr lang="en-US" b="1"/>
              <a:t>tengah </a:t>
            </a:r>
            <a:r>
              <a:rPr lang="en-US"/>
              <a:t>kita bisa melihat versi windows yang kita gunakan</a:t>
            </a:r>
            <a:endParaRPr lang="en-US"/>
          </a:p>
        </p:txBody>
      </p:sp>
      <p:pic>
        <p:nvPicPr>
          <p:cNvPr id="2" name="Content Placeholder 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22985" y="2290445"/>
            <a:ext cx="4937125" cy="25577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9" name="Rectangles 18"/>
          <p:cNvSpPr/>
          <p:nvPr/>
        </p:nvSpPr>
        <p:spPr>
          <a:xfrm>
            <a:off x="1066800" y="3435350"/>
            <a:ext cx="3860165" cy="3124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1066800" y="4237990"/>
            <a:ext cx="3860165" cy="3124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8990" y="2393315"/>
            <a:ext cx="4582160" cy="31648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s 5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5680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Download &amp; Install SSH Client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08990" y="5664200"/>
            <a:ext cx="59023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hlinkClick r:id="rId2" action="ppaction://hlinkfile"/>
              </a:rPr>
              <a:t>https://git-scm.com/download/win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6103620" y="5110480"/>
            <a:ext cx="58858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hlinkClick r:id="rId3" action="ppaction://hlinkfile"/>
              </a:rPr>
              <a:t>https://docs.microsoft.com/en-us/windows-server/administration/openssh/openssh_install_firstuse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985" y="2393950"/>
            <a:ext cx="5885815" cy="23628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Text Box 8"/>
          <p:cNvSpPr txBox="1"/>
          <p:nvPr/>
        </p:nvSpPr>
        <p:spPr>
          <a:xfrm>
            <a:off x="1439545" y="1793875"/>
            <a:ext cx="10248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chemeClr val="bg2">
                    <a:lumMod val="25000"/>
                  </a:schemeClr>
                </a:solidFill>
              </a:rPr>
              <a:t>Opsi 1 </a:t>
            </a:r>
            <a:endParaRPr lang="en-US" sz="2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228840" y="1747520"/>
            <a:ext cx="10248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chemeClr val="bg2">
                    <a:lumMod val="25000"/>
                  </a:schemeClr>
                </a:solidFill>
              </a:rPr>
              <a:t>Opsi 2 </a:t>
            </a:r>
            <a:endParaRPr lang="en-US" sz="2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8150860" y="183959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rgbClr val="FF0000"/>
                </a:solidFill>
              </a:rPr>
              <a:t>Windows 10 1803+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2343785" y="183959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rgbClr val="FF0000"/>
                </a:solidFill>
              </a:rPr>
              <a:t>Earlier Windows</a:t>
            </a:r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853503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73520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Install Remote Development Extension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3274695"/>
            <a:ext cx="7258050" cy="332930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9" name="Text Box 8"/>
          <p:cNvSpPr txBox="1"/>
          <p:nvPr/>
        </p:nvSpPr>
        <p:spPr>
          <a:xfrm>
            <a:off x="8246110" y="3274695"/>
            <a:ext cx="30867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1. Buka VS Code </a:t>
            </a:r>
            <a:endParaRPr lang="en-US"/>
          </a:p>
          <a:p>
            <a:r>
              <a:rPr lang="en-US"/>
              <a:t>2. Pilih menu </a:t>
            </a:r>
            <a:r>
              <a:rPr lang="en-US" b="1"/>
              <a:t>Extension</a:t>
            </a:r>
            <a:endParaRPr lang="en-US"/>
          </a:p>
          <a:p>
            <a:r>
              <a:rPr lang="en-US"/>
              <a:t>3. Cari “</a:t>
            </a:r>
            <a:r>
              <a:rPr lang="en-US" b="1"/>
              <a:t>Remote Development</a:t>
            </a:r>
            <a:r>
              <a:rPr lang="en-US"/>
              <a:t>”</a:t>
            </a:r>
            <a:endParaRPr lang="en-US"/>
          </a:p>
          <a:p>
            <a:r>
              <a:rPr lang="en-US"/>
              <a:t>4. Klik </a:t>
            </a:r>
            <a:r>
              <a:rPr lang="en-US" b="1"/>
              <a:t>Install</a:t>
            </a:r>
            <a:endParaRPr lang="en-US" b="1"/>
          </a:p>
        </p:txBody>
      </p:sp>
      <p:pic>
        <p:nvPicPr>
          <p:cNvPr id="10" name="Content Placeholder 9" descr="remote-ssh-extension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1455420"/>
            <a:ext cx="7245350" cy="14846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655764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5135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Setup Remote SSH VSCode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5" name="Content Placeholder 4" descr="remote-commands"/>
          <p:cNvPicPr>
            <a:picLocks noChangeAspect="1"/>
          </p:cNvPicPr>
          <p:nvPr>
            <p:ph idx="1"/>
          </p:nvPr>
        </p:nvPicPr>
        <p:blipFill>
          <a:blip r:embed="rId1"/>
          <a:srcRect b="46811"/>
          <a:stretch>
            <a:fillRect/>
          </a:stretch>
        </p:blipFill>
        <p:spPr>
          <a:xfrm>
            <a:off x="408305" y="1493520"/>
            <a:ext cx="6997700" cy="282130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524115" y="1493520"/>
            <a:ext cx="358457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1. Buka VS Code </a:t>
            </a:r>
            <a:endParaRPr lang="en-US"/>
          </a:p>
          <a:p>
            <a:r>
              <a:rPr lang="en-US"/>
              <a:t>2. Tekan</a:t>
            </a:r>
            <a:r>
              <a:rPr lang="en-US" b="1"/>
              <a:t> F1</a:t>
            </a:r>
            <a:r>
              <a:rPr lang="en-US"/>
              <a:t> paka keyboard</a:t>
            </a:r>
            <a:endParaRPr lang="en-US"/>
          </a:p>
          <a:p>
            <a:r>
              <a:rPr lang="en-US"/>
              <a:t>3. Masukan pencarian “</a:t>
            </a:r>
            <a:r>
              <a:rPr lang="en-US" b="1"/>
              <a:t>SSH</a:t>
            </a:r>
            <a:r>
              <a:rPr lang="en-US"/>
              <a:t>” </a:t>
            </a:r>
            <a:endParaRPr lang="en-US"/>
          </a:p>
          <a:p>
            <a:r>
              <a:rPr lang="en-US"/>
              <a:t>4. Pilih</a:t>
            </a:r>
            <a:r>
              <a:rPr lang="en-US" b="1"/>
              <a:t> Remote-SSH:Connect to host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655764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5135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Setup Remote SSH VSCode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5" name="Content Placeholder 4" descr="C:\Users\yunus\Desktop\set-user-host.pngset-user-host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08305" y="1593215"/>
            <a:ext cx="6711315" cy="130873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307580" y="1593215"/>
            <a:ext cx="42075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5. Set </a:t>
            </a:r>
            <a:r>
              <a:rPr lang="en-US" b="1"/>
              <a:t>user </a:t>
            </a:r>
            <a:r>
              <a:rPr lang="en-US"/>
              <a:t>dan </a:t>
            </a:r>
            <a:r>
              <a:rPr lang="en-US" b="1"/>
              <a:t>hostname </a:t>
            </a:r>
            <a:r>
              <a:rPr lang="en-US"/>
              <a:t>(ip raspberry pi) :</a:t>
            </a:r>
            <a:endParaRPr lang="en-US"/>
          </a:p>
          <a:p>
            <a:r>
              <a:rPr lang="en-US"/>
              <a:t>contohnya : </a:t>
            </a:r>
            <a:r>
              <a:rPr lang="en-US" b="1"/>
              <a:t>pi@192.168.0.2</a:t>
            </a:r>
            <a:endParaRPr lang="en-US" b="1"/>
          </a:p>
          <a:p>
            <a:r>
              <a:rPr lang="en-US"/>
              <a:t>6. Masukan password : </a:t>
            </a:r>
            <a:r>
              <a:rPr lang="en-US" b="1"/>
              <a:t>raspberry</a:t>
            </a:r>
            <a:endParaRPr lang="en-US" b="1"/>
          </a:p>
        </p:txBody>
      </p:sp>
      <p:pic>
        <p:nvPicPr>
          <p:cNvPr id="4" name="Picture 3" descr="init-vs-code-serv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05" y="3276600"/>
            <a:ext cx="6724650" cy="16351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319645" y="3276600"/>
            <a:ext cx="41827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7. Pada pojok </a:t>
            </a:r>
            <a:r>
              <a:rPr lang="en-US" b="1"/>
              <a:t>kanan-bawah</a:t>
            </a:r>
            <a:r>
              <a:rPr lang="en-US"/>
              <a:t> bisa dilihat progress inisialisai VSCode server di Raspberry Pi</a:t>
            </a:r>
            <a:endParaRPr lang="en-US" b="1"/>
          </a:p>
        </p:txBody>
      </p:sp>
      <p:pic>
        <p:nvPicPr>
          <p:cNvPr id="10" name="Picture 9" descr="ssh-status-ba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0" y="5297805"/>
            <a:ext cx="3874770" cy="139001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332345" y="5297805"/>
            <a:ext cx="41827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8. Setelahnya pada pojok </a:t>
            </a:r>
            <a:r>
              <a:rPr lang="en-US" b="1"/>
              <a:t>kiri-bawah</a:t>
            </a:r>
            <a:r>
              <a:rPr lang="en-US"/>
              <a:t> terlihat status koneksi VSCore ke SSH server Raspberry Pi</a:t>
            </a:r>
            <a:endParaRPr lang="en-US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927100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85502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Membuka Terminal Raspberry Pi dari VSCode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8435975" y="1522730"/>
            <a:ext cx="324167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Untuk membuka terminal Raspberry Pi </a:t>
            </a:r>
            <a:r>
              <a:rPr lang="en-US" b="1"/>
              <a:t>klik pada bottom bar VSCode</a:t>
            </a:r>
            <a:r>
              <a:rPr lang="en-US"/>
              <a:t> lalu </a:t>
            </a:r>
            <a:r>
              <a:rPr lang="en-US" b="1"/>
              <a:t>drag keatas</a:t>
            </a:r>
            <a:r>
              <a:rPr lang="en-US"/>
              <a:t> seperti disamping.</a:t>
            </a:r>
            <a:endParaRPr lang="en-US"/>
          </a:p>
          <a:p>
            <a:endParaRPr lang="en-US" b="1"/>
          </a:p>
          <a:p>
            <a:r>
              <a:rPr lang="en-US"/>
              <a:t>Setelah itu klik icon</a:t>
            </a:r>
            <a:r>
              <a:rPr lang="en-US" b="1"/>
              <a:t> plus (+)</a:t>
            </a:r>
            <a:r>
              <a:rPr lang="en-US"/>
              <a:t> bada baris terminal</a:t>
            </a:r>
            <a:endParaRPr lang="en-US"/>
          </a:p>
          <a:p>
            <a:endParaRPr lang="en-US"/>
          </a:p>
          <a:p>
            <a:r>
              <a:rPr lang="en-US"/>
              <a:t>Sehingga akan muncul promp berupa </a:t>
            </a:r>
            <a:r>
              <a:rPr lang="en-US" b="1"/>
              <a:t>pi@raspberrypi:~$</a:t>
            </a:r>
            <a:endParaRPr lang="en-US" b="1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6875" y="1522730"/>
            <a:ext cx="7833995" cy="4396105"/>
          </a:xfrm>
          <a:prstGeom prst="rect">
            <a:avLst/>
          </a:prstGeom>
        </p:spPr>
      </p:pic>
      <p:sp>
        <p:nvSpPr>
          <p:cNvPr id="19" name="Rectangles 18"/>
          <p:cNvSpPr/>
          <p:nvPr/>
        </p:nvSpPr>
        <p:spPr>
          <a:xfrm>
            <a:off x="6751955" y="3947795"/>
            <a:ext cx="350520" cy="3854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916305" y="4333240"/>
            <a:ext cx="1804670" cy="3175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5835" y="1595755"/>
            <a:ext cx="9715500" cy="3667125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0" y="268605"/>
            <a:ext cx="853503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552450" y="455295"/>
            <a:ext cx="46196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Install Python Extension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965835" y="5387340"/>
            <a:ext cx="236664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1. Buka VS Code </a:t>
            </a:r>
            <a:endParaRPr lang="en-US"/>
          </a:p>
          <a:p>
            <a:r>
              <a:rPr lang="en-US"/>
              <a:t>2. Pilih menu </a:t>
            </a:r>
            <a:r>
              <a:rPr lang="en-US" b="1"/>
              <a:t>Extension</a:t>
            </a:r>
            <a:endParaRPr lang="en-US"/>
          </a:p>
          <a:p>
            <a:r>
              <a:rPr lang="en-US"/>
              <a:t>3. Cari “</a:t>
            </a:r>
            <a:r>
              <a:rPr lang="en-US" b="1"/>
              <a:t>Python</a:t>
            </a:r>
            <a:r>
              <a:rPr lang="en-US"/>
              <a:t>”</a:t>
            </a:r>
            <a:endParaRPr lang="en-US"/>
          </a:p>
          <a:p>
            <a:r>
              <a:rPr lang="en-US"/>
              <a:t>4. Klik </a:t>
            </a:r>
            <a:r>
              <a:rPr lang="en-US" b="1"/>
              <a:t>Install in xxxxxx</a:t>
            </a:r>
            <a:endParaRPr lang="en-US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090" y="3049905"/>
            <a:ext cx="6688455" cy="1017905"/>
            <a:chOff x="3364" y="4598"/>
            <a:chExt cx="10533" cy="1603"/>
          </a:xfrm>
        </p:grpSpPr>
        <p:sp>
          <p:nvSpPr>
            <p:cNvPr id="4" name="Rectangles 3"/>
            <p:cNvSpPr/>
            <p:nvPr/>
          </p:nvSpPr>
          <p:spPr>
            <a:xfrm>
              <a:off x="3364" y="4598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3364" y="4892"/>
              <a:ext cx="1053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600">
                  <a:solidFill>
                    <a:schemeClr val="bg1"/>
                  </a:solidFill>
                </a:rPr>
                <a:t>Install Python Lib &amp; Tool</a:t>
              </a:r>
              <a:endParaRPr lang="en-US" sz="360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0630" y="2764155"/>
            <a:ext cx="1052195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Rectangles 18"/>
          <p:cNvSpPr/>
          <p:nvPr/>
        </p:nvSpPr>
        <p:spPr>
          <a:xfrm>
            <a:off x="307975" y="1487170"/>
            <a:ext cx="10650855" cy="25977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0" y="268605"/>
            <a:ext cx="805878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72663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Konsep Library/Package dalam Python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3856355" y="1804670"/>
            <a:ext cx="3742690" cy="56451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Code/program yang kita buat</a:t>
            </a:r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18820" y="3173095"/>
            <a:ext cx="9867900" cy="707390"/>
            <a:chOff x="1132" y="4997"/>
            <a:chExt cx="15540" cy="1114"/>
          </a:xfrm>
        </p:grpSpPr>
        <p:sp>
          <p:nvSpPr>
            <p:cNvPr id="3" name="Rectangles 2"/>
            <p:cNvSpPr/>
            <p:nvPr/>
          </p:nvSpPr>
          <p:spPr>
            <a:xfrm>
              <a:off x="1132" y="4997"/>
              <a:ext cx="2750" cy="1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OpenCV</a:t>
              </a:r>
              <a:endParaRPr lang="en-US"/>
            </a:p>
          </p:txBody>
        </p:sp>
        <p:sp>
          <p:nvSpPr>
            <p:cNvPr id="4" name="Rectangles 3"/>
            <p:cNvSpPr/>
            <p:nvPr/>
          </p:nvSpPr>
          <p:spPr>
            <a:xfrm>
              <a:off x="4377" y="4997"/>
              <a:ext cx="2750" cy="1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Matplotlib</a:t>
              </a:r>
              <a:endParaRPr lang="en-US"/>
            </a:p>
          </p:txBody>
        </p:sp>
        <p:sp>
          <p:nvSpPr>
            <p:cNvPr id="5" name="Rectangles 4"/>
            <p:cNvSpPr/>
            <p:nvPr/>
          </p:nvSpPr>
          <p:spPr>
            <a:xfrm>
              <a:off x="7636" y="4997"/>
              <a:ext cx="2750" cy="1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Numpy</a:t>
              </a:r>
              <a:endParaRPr lang="en-US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10813" y="4997"/>
              <a:ext cx="2750" cy="1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Scikit-Image</a:t>
              </a:r>
              <a:endParaRPr 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3922" y="4997"/>
              <a:ext cx="2750" cy="1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Etc..</a:t>
              </a:r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91945" y="2540635"/>
            <a:ext cx="3752215" cy="632460"/>
            <a:chOff x="2507" y="4001"/>
            <a:chExt cx="5909" cy="996"/>
          </a:xfrm>
        </p:grpSpPr>
        <p:cxnSp>
          <p:nvCxnSpPr>
            <p:cNvPr id="12" name="Straight Arrow Connector 11"/>
            <p:cNvCxnSpPr>
              <a:endCxn id="3" idx="0"/>
            </p:cNvCxnSpPr>
            <p:nvPr/>
          </p:nvCxnSpPr>
          <p:spPr>
            <a:xfrm flipH="1">
              <a:off x="2507" y="4001"/>
              <a:ext cx="5296" cy="996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4" idx="0"/>
            </p:cNvCxnSpPr>
            <p:nvPr/>
          </p:nvCxnSpPr>
          <p:spPr>
            <a:xfrm flipH="1">
              <a:off x="5752" y="4183"/>
              <a:ext cx="2665" cy="814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endCxn id="5" idx="0"/>
          </p:cNvCxnSpPr>
          <p:nvPr/>
        </p:nvCxnSpPr>
        <p:spPr>
          <a:xfrm flipH="1">
            <a:off x="5721985" y="2656205"/>
            <a:ext cx="12065" cy="51689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headEnd type="arrow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 flipH="1">
            <a:off x="6033770" y="2540635"/>
            <a:ext cx="3752215" cy="632460"/>
            <a:chOff x="2507" y="4001"/>
            <a:chExt cx="5909" cy="996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2507" y="4001"/>
              <a:ext cx="5296" cy="996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5752" y="4183"/>
              <a:ext cx="2665" cy="814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s 19"/>
          <p:cNvSpPr/>
          <p:nvPr/>
        </p:nvSpPr>
        <p:spPr>
          <a:xfrm>
            <a:off x="307975" y="4775835"/>
            <a:ext cx="10650855" cy="17024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1" name="Content Placeholder 20" descr="twitter.90915068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13914" b="14587"/>
          <a:stretch>
            <a:fillRect/>
          </a:stretch>
        </p:blipFill>
        <p:spPr>
          <a:xfrm>
            <a:off x="4683760" y="4885055"/>
            <a:ext cx="2076450" cy="148463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422910" y="4885055"/>
            <a:ext cx="311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Package Manager untuk Python</a:t>
            </a:r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422910" y="1591945"/>
            <a:ext cx="1345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Raspberry Pi</a:t>
            </a:r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1259205" y="3891915"/>
            <a:ext cx="509270" cy="992505"/>
          </a:xfrm>
          <a:prstGeom prst="up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3347085" y="3880485"/>
            <a:ext cx="509270" cy="992505"/>
          </a:xfrm>
          <a:prstGeom prst="up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>
            <a:off x="5467350" y="3892550"/>
            <a:ext cx="509270" cy="992505"/>
          </a:xfrm>
          <a:prstGeom prst="up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>
            <a:off x="7549515" y="3880485"/>
            <a:ext cx="509270" cy="992505"/>
          </a:xfrm>
          <a:prstGeom prst="up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Up Arrow 26"/>
          <p:cNvSpPr/>
          <p:nvPr/>
        </p:nvSpPr>
        <p:spPr>
          <a:xfrm>
            <a:off x="9458960" y="3880485"/>
            <a:ext cx="509270" cy="992505"/>
          </a:xfrm>
          <a:prstGeom prst="up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Text Box 27"/>
          <p:cNvSpPr txBox="1"/>
          <p:nvPr/>
        </p:nvSpPr>
        <p:spPr>
          <a:xfrm rot="16200000">
            <a:off x="10875010" y="5556885"/>
            <a:ext cx="7181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Cloud</a:t>
            </a:r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 rot="16200000">
            <a:off x="10659110" y="2759710"/>
            <a:ext cx="11499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PC/Laptop</a:t>
            </a:r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10760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Install Python Library Pada Terminal Raspberry di VSCode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55320" y="1525905"/>
            <a:ext cx="5310505" cy="1013460"/>
            <a:chOff x="1145" y="3199"/>
            <a:chExt cx="8363" cy="1596"/>
          </a:xfrm>
        </p:grpSpPr>
        <p:sp>
          <p:nvSpPr>
            <p:cNvPr id="4" name="Text Box 3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sudo apt-get update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sudo apt-get upgrade -y</a:t>
              </a:r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1. Update &amp; upgrade OS </a:t>
              </a:r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55320" y="2660015"/>
            <a:ext cx="5310505" cy="1013460"/>
            <a:chOff x="1145" y="3199"/>
            <a:chExt cx="8363" cy="1596"/>
          </a:xfrm>
        </p:grpSpPr>
        <p:sp>
          <p:nvSpPr>
            <p:cNvPr id="10" name="Text Box 9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sudo apt-get install -y python3-dev</a:t>
              </a:r>
              <a:endParaRPr lang="en-US"/>
            </a:p>
            <a:p>
              <a:r>
                <a:rPr lang="en-US">
                  <a:sym typeface="+mn-ea"/>
                </a:rPr>
                <a:t>sudo apt-get install -y python3-pip</a:t>
              </a:r>
              <a:endParaRPr lang="en-US"/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2. install python dev &amp; pip</a:t>
              </a:r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55320" y="3890010"/>
            <a:ext cx="5310505" cy="1013460"/>
            <a:chOff x="1145" y="3199"/>
            <a:chExt cx="8363" cy="1596"/>
          </a:xfrm>
        </p:grpSpPr>
        <p:sp>
          <p:nvSpPr>
            <p:cNvPr id="13" name="Text Box 12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pip3 uninstall ipython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pip3 install ipython</a:t>
              </a:r>
              <a:endParaRPr lang="en-US"/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3. Uninstall &amp; Install Ipython</a:t>
              </a:r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55320" y="5013325"/>
            <a:ext cx="5310505" cy="1013460"/>
            <a:chOff x="1145" y="3199"/>
            <a:chExt cx="8363" cy="1596"/>
          </a:xfrm>
        </p:grpSpPr>
        <p:sp>
          <p:nvSpPr>
            <p:cNvPr id="16" name="Text Box 15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pip3 install jupyter</a:t>
              </a:r>
              <a:endParaRPr lang="en-US"/>
            </a:p>
            <a:p>
              <a:r>
                <a:rPr lang="en-US">
                  <a:sym typeface="+mn-ea"/>
                </a:rPr>
                <a:t>pip3 install jupyterlab</a:t>
              </a:r>
              <a:endParaRPr lang="en-US">
                <a:sym typeface="+mn-ea"/>
              </a:endParaRPr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4. Install Jupyter </a:t>
              </a:r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8400" y="4766945"/>
            <a:ext cx="1052195" cy="132969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52450" y="455295"/>
            <a:ext cx="47682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Pengenalan Raspberry Pi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008380" y="1749425"/>
            <a:ext cx="1034542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Sering disingkat dengan nama </a:t>
            </a:r>
            <a:r>
              <a:rPr lang="en-US" sz="2400" b="1"/>
              <a:t>Raspi</a:t>
            </a:r>
            <a:r>
              <a:rPr lang="en-US" sz="2400"/>
              <a:t>, 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Merupakan komputer papan tunggal (</a:t>
            </a:r>
            <a:r>
              <a:rPr lang="en-US" sz="2400" i="1"/>
              <a:t>single-board computer</a:t>
            </a:r>
            <a:r>
              <a:rPr lang="en-US" sz="2400"/>
              <a:t>; SBC) yang seukuran dengan </a:t>
            </a:r>
            <a:r>
              <a:rPr lang="en-US" sz="2400" b="1"/>
              <a:t>kartu kredit</a:t>
            </a:r>
            <a:r>
              <a:rPr lang="en-US" sz="2400"/>
              <a:t>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Raspberry Pi dikembangkan oleh yayasan nirlaba, </a:t>
            </a:r>
            <a:r>
              <a:rPr lang="en-US" sz="2400" b="1"/>
              <a:t>Rasberry Pi Foundation</a:t>
            </a:r>
            <a:endParaRPr lang="en-US" sz="2400" b="1"/>
          </a:p>
        </p:txBody>
      </p:sp>
      <p:sp>
        <p:nvSpPr>
          <p:cNvPr id="10" name="Text Box 9"/>
          <p:cNvSpPr txBox="1"/>
          <p:nvPr/>
        </p:nvSpPr>
        <p:spPr>
          <a:xfrm>
            <a:off x="0" y="6489700"/>
            <a:ext cx="394462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>
                <a:sym typeface="+mn-ea"/>
              </a:rPr>
              <a:t>sumber : https://id.wikipedia.org/wiki/Raspberry_Pi</a:t>
            </a:r>
            <a:endParaRPr lang="en-US" sz="1400"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10760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Install Python Library Pada Terminal Raspberry di VSCode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55320" y="1525905"/>
            <a:ext cx="5310505" cy="1013460"/>
            <a:chOff x="1145" y="3199"/>
            <a:chExt cx="8363" cy="1596"/>
          </a:xfrm>
        </p:grpSpPr>
        <p:sp>
          <p:nvSpPr>
            <p:cNvPr id="4" name="Text Box 3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pip3 install numpy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pip3 install matplotlib</a:t>
              </a:r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5. Install Library Numpy &amp; Matplotlib</a:t>
              </a:r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55320" y="2877820"/>
            <a:ext cx="5310505" cy="1013460"/>
            <a:chOff x="1145" y="3199"/>
            <a:chExt cx="8363" cy="1596"/>
          </a:xfrm>
        </p:grpSpPr>
        <p:sp>
          <p:nvSpPr>
            <p:cNvPr id="13" name="Text Box 12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pip3 install opencv-python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pip3 install opencv-contrib-python</a:t>
              </a:r>
              <a:endParaRPr lang="en-US"/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6. Install OpenCV</a:t>
              </a:r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55320" y="4291965"/>
            <a:ext cx="5310505" cy="736600"/>
            <a:chOff x="1145" y="3199"/>
            <a:chExt cx="8363" cy="1160"/>
          </a:xfrm>
        </p:grpSpPr>
        <p:sp>
          <p:nvSpPr>
            <p:cNvPr id="16" name="Text Box 15"/>
            <p:cNvSpPr txBox="1"/>
            <p:nvPr/>
          </p:nvSpPr>
          <p:spPr>
            <a:xfrm>
              <a:off x="1145" y="3779"/>
              <a:ext cx="8363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pip3 install scikit-image</a:t>
              </a:r>
              <a:endParaRPr lang="en-US">
                <a:sym typeface="+mn-ea"/>
              </a:endParaRPr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7. Install Scikit-Image</a:t>
              </a:r>
              <a:endParaRPr lang="en-US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7002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Jalankan Jupyter Lab pada Raspberry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53415" y="2046605"/>
            <a:ext cx="4596130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jupyter lab --no-browser --ip 0.0.0.0 --port 8888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1525905"/>
            <a:ext cx="796544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Pada remote terminal Raspberry Pi di VSCode, jalankan perintah berikut :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697230" y="4093845"/>
            <a:ext cx="5838825" cy="9220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p>
            <a:r>
              <a:rPr lang="en-US"/>
              <a:t>cd ~</a:t>
            </a:r>
            <a:endParaRPr lang="en-US"/>
          </a:p>
          <a:p>
            <a:r>
              <a:rPr lang="en-US"/>
              <a:t>wget https://bit.ly/2TRyWoX -O setup_jupyter.sh</a:t>
            </a:r>
            <a:endParaRPr lang="en-US"/>
          </a:p>
          <a:p>
            <a:r>
              <a:rPr lang="en-US"/>
              <a:t>sudo bash </a:t>
            </a:r>
            <a:r>
              <a:rPr lang="en-US">
                <a:sym typeface="+mn-ea"/>
              </a:rPr>
              <a:t>setup_jupyter.sh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653415" y="2614295"/>
            <a:ext cx="796544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Close dengan menggunakan </a:t>
            </a:r>
            <a:r>
              <a:rPr lang="en-US" b="1">
                <a:sym typeface="+mn-ea"/>
              </a:rPr>
              <a:t>CTRL + C</a:t>
            </a:r>
            <a:endParaRPr lang="en-US" b="1"/>
          </a:p>
        </p:txBody>
      </p:sp>
      <p:sp>
        <p:nvSpPr>
          <p:cNvPr id="8" name="Text Box 7"/>
          <p:cNvSpPr txBox="1"/>
          <p:nvPr/>
        </p:nvSpPr>
        <p:spPr>
          <a:xfrm>
            <a:off x="653415" y="3617595"/>
            <a:ext cx="796544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Download script berikut agar Jupyter running secara otomatis,</a:t>
            </a:r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30803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Test Installation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rcRect l="24450" r="24828" b="43105"/>
          <a:stretch>
            <a:fillRect/>
          </a:stretch>
        </p:blipFill>
        <p:spPr>
          <a:xfrm>
            <a:off x="654050" y="1522730"/>
            <a:ext cx="6398260" cy="403606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289165" y="1522730"/>
            <a:ext cx="41827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- Tekan</a:t>
            </a:r>
            <a:r>
              <a:rPr lang="en-US" b="1"/>
              <a:t> F1</a:t>
            </a:r>
            <a:endParaRPr lang="en-US" b="1"/>
          </a:p>
          <a:p>
            <a:r>
              <a:rPr lang="en-US"/>
              <a:t>- masukan pencarian “</a:t>
            </a:r>
            <a:r>
              <a:rPr lang="en-US" b="1"/>
              <a:t>Python</a:t>
            </a:r>
            <a:r>
              <a:rPr lang="en-US"/>
              <a:t>”</a:t>
            </a:r>
            <a:endParaRPr lang="en-US"/>
          </a:p>
          <a:p>
            <a:r>
              <a:rPr lang="en-US"/>
              <a:t>- Pilih :</a:t>
            </a:r>
            <a:endParaRPr lang="en-US"/>
          </a:p>
          <a:p>
            <a:r>
              <a:rPr lang="en-US"/>
              <a:t>“</a:t>
            </a:r>
            <a:r>
              <a:rPr lang="en-US" b="1"/>
              <a:t>Python: Create New Blank Jupyter Notebook</a:t>
            </a:r>
            <a:r>
              <a:rPr lang="en-US"/>
              <a:t>”</a:t>
            </a:r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30803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Test Installation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235" y="2067560"/>
            <a:ext cx="9439275" cy="446849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245235" y="1551305"/>
            <a:ext cx="943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- Berikut adalah tampilan Jupyter Notebook Raspberry Pi pada VSCode 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235" y="268605"/>
            <a:ext cx="10515600" cy="1057275"/>
          </a:xfrm>
        </p:spPr>
        <p:txBody>
          <a:bodyPr/>
          <a:p>
            <a:r>
              <a:rPr lang="en-US">
                <a:solidFill>
                  <a:schemeClr val="bg1"/>
                </a:solidFill>
              </a:rPr>
              <a:t>Sumber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https://code.visualstudio.com/docs/remote/ssh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25" y="412750"/>
            <a:ext cx="11791950" cy="631507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Text Box 6"/>
          <p:cNvSpPr txBox="1"/>
          <p:nvPr/>
        </p:nvSpPr>
        <p:spPr>
          <a:xfrm>
            <a:off x="3807460" y="0"/>
            <a:ext cx="41084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/>
              <a:t>https://www.raspberrypi.org/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268605"/>
            <a:ext cx="9413875" cy="6527165"/>
            <a:chOff x="0" y="423"/>
            <a:chExt cx="14825" cy="10279"/>
          </a:xfrm>
        </p:grpSpPr>
        <p:sp>
          <p:nvSpPr>
            <p:cNvPr id="4" name="Rectangles 3"/>
            <p:cNvSpPr/>
            <p:nvPr/>
          </p:nvSpPr>
          <p:spPr>
            <a:xfrm>
              <a:off x="0" y="423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" name="Text Box 1"/>
            <p:cNvSpPr txBox="1"/>
            <p:nvPr/>
          </p:nvSpPr>
          <p:spPr>
            <a:xfrm>
              <a:off x="870" y="717"/>
              <a:ext cx="5966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3600">
                  <a:solidFill>
                    <a:schemeClr val="bg1"/>
                  </a:solidFill>
                </a:rPr>
                <a:t>Raspberry Pi Varian</a:t>
              </a:r>
              <a:endParaRPr lang="en-US" sz="3600">
                <a:solidFill>
                  <a:schemeClr val="bg1"/>
                </a:solidFill>
              </a:endParaRPr>
            </a:p>
          </p:txBody>
        </p:sp>
        <p:pic>
          <p:nvPicPr>
            <p:cNvPr id="9" name="Picture 8" descr="raspberry-pi-2-model-b-v1-1-2spusl1c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57" y="2284"/>
              <a:ext cx="1800" cy="1350"/>
            </a:xfrm>
            <a:prstGeom prst="rect">
              <a:avLst/>
            </a:prstGeom>
          </p:spPr>
        </p:pic>
        <p:pic>
          <p:nvPicPr>
            <p:cNvPr id="10" name="Picture 9" descr="raspberry-pi3-381qb94c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47" y="2284"/>
              <a:ext cx="1800" cy="1350"/>
            </a:xfrm>
            <a:prstGeom prst="rect">
              <a:avLst/>
            </a:prstGeom>
          </p:spPr>
        </p:pic>
        <p:pic>
          <p:nvPicPr>
            <p:cNvPr id="11" name="Picture 10" descr="raspberry-pi-3aplus-4motata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CEEFB">
                    <a:alpha val="100000"/>
                  </a:srgbClr>
                </a:clrFrom>
                <a:clrTo>
                  <a:srgbClr val="ECEEFB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85" y="6291"/>
              <a:ext cx="1800" cy="1350"/>
            </a:xfrm>
            <a:prstGeom prst="rect">
              <a:avLst/>
            </a:prstGeom>
          </p:spPr>
        </p:pic>
        <p:pic>
          <p:nvPicPr>
            <p:cNvPr id="13" name="Picture 12" descr="raspberry-pi-2011-12-arm-board-1lk1pspr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4" y="2263"/>
              <a:ext cx="1800" cy="1350"/>
            </a:xfrm>
            <a:prstGeom prst="rect">
              <a:avLst/>
            </a:prstGeom>
          </p:spPr>
        </p:pic>
        <p:pic>
          <p:nvPicPr>
            <p:cNvPr id="14" name="Picture 13" descr="raspberry-pi-zero-32xpm3xj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05" y="2284"/>
              <a:ext cx="1800" cy="1350"/>
            </a:xfrm>
            <a:prstGeom prst="rect">
              <a:avLst/>
            </a:prstGeom>
          </p:spPr>
        </p:pic>
        <p:pic>
          <p:nvPicPr>
            <p:cNvPr id="16" name="Picture 15" descr="raspberry-pi-zero-wireless-3qk6jwij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4" y="6291"/>
              <a:ext cx="1800" cy="1350"/>
            </a:xfrm>
            <a:prstGeom prst="rect">
              <a:avLst/>
            </a:prstGeom>
          </p:spPr>
        </p:pic>
        <p:pic>
          <p:nvPicPr>
            <p:cNvPr id="17" name="Picture 16" descr="raspeberry-pi-3-b-plus-4a22v5c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43" y="6291"/>
              <a:ext cx="1800" cy="1350"/>
            </a:xfrm>
            <a:prstGeom prst="rect">
              <a:avLst/>
            </a:prstGeom>
          </p:spPr>
        </p:pic>
        <p:pic>
          <p:nvPicPr>
            <p:cNvPr id="18" name="Picture 17" descr="raspberry-pi-4-4y2wdir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26" y="6291"/>
              <a:ext cx="1800" cy="1350"/>
            </a:xfrm>
            <a:prstGeom prst="rect">
              <a:avLst/>
            </a:prstGeom>
          </p:spPr>
        </p:pic>
        <p:sp>
          <p:nvSpPr>
            <p:cNvPr id="19" name="Text Box 18"/>
            <p:cNvSpPr txBox="1"/>
            <p:nvPr/>
          </p:nvSpPr>
          <p:spPr>
            <a:xfrm>
              <a:off x="1316" y="3613"/>
              <a:ext cx="2161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B</a:t>
              </a:r>
              <a:endParaRPr lang="en-US" sz="1400"/>
            </a:p>
            <a:p>
              <a:r>
                <a:rPr lang="en-US" sz="1400"/>
                <a:t>15 Feb 2012</a:t>
              </a:r>
              <a:endParaRPr lang="en-US" sz="1400"/>
            </a:p>
            <a:p>
              <a:r>
                <a:rPr lang="en-US" sz="1400"/>
                <a:t>RAM 512MB</a:t>
              </a:r>
              <a:endParaRPr lang="en-US" sz="1400"/>
            </a:p>
            <a:p>
              <a:r>
                <a:rPr lang="en-US" sz="1400"/>
                <a:t>700MHz</a:t>
              </a:r>
              <a:endParaRPr lang="en-US" sz="1400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3977" y="3634"/>
              <a:ext cx="2333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2 B</a:t>
              </a:r>
              <a:endParaRPr lang="en-US" sz="1400"/>
            </a:p>
            <a:p>
              <a:r>
                <a:rPr lang="en-US" sz="1400"/>
                <a:t>1 Feb 2015</a:t>
              </a:r>
              <a:endParaRPr lang="en-US" sz="1400"/>
            </a:p>
            <a:p>
              <a:r>
                <a:rPr lang="en-US" sz="1400"/>
                <a:t>RAM 1GB</a:t>
              </a:r>
              <a:endParaRPr lang="en-US" sz="1400"/>
            </a:p>
            <a:p>
              <a:r>
                <a:rPr lang="en-US" sz="1400"/>
                <a:t>900MHz</a:t>
              </a:r>
              <a:endParaRPr lang="en-US" sz="1400"/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9727" y="3634"/>
              <a:ext cx="2333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Zero</a:t>
              </a:r>
              <a:endParaRPr lang="en-US" sz="1400"/>
            </a:p>
            <a:p>
              <a:r>
                <a:rPr lang="en-US" sz="1400"/>
                <a:t>30 Nov 2015</a:t>
              </a:r>
              <a:endParaRPr lang="en-US" sz="1400"/>
            </a:p>
            <a:p>
              <a:r>
                <a:rPr lang="en-US" sz="1400"/>
                <a:t>RAM 512MB</a:t>
              </a:r>
              <a:endParaRPr lang="en-US" sz="1400"/>
            </a:p>
            <a:p>
              <a:r>
                <a:rPr lang="en-US" sz="1400"/>
                <a:t>1GHz</a:t>
              </a:r>
              <a:endParaRPr lang="en-US" sz="1400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2493" y="3634"/>
              <a:ext cx="2333" cy="18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3B</a:t>
              </a:r>
              <a:endParaRPr lang="en-US" sz="1400"/>
            </a:p>
            <a:p>
              <a:r>
                <a:rPr lang="en-US" sz="1400"/>
                <a:t>29 Feb 2016</a:t>
              </a:r>
              <a:endParaRPr lang="en-US" sz="1400"/>
            </a:p>
            <a:p>
              <a:r>
                <a:rPr lang="en-US" sz="1400"/>
                <a:t>RAM 1GB</a:t>
              </a:r>
              <a:endParaRPr lang="en-US" sz="1400"/>
            </a:p>
            <a:p>
              <a:r>
                <a:rPr lang="en-US" sz="1400"/>
                <a:t>1.2GHz</a:t>
              </a:r>
              <a:endParaRPr lang="en-US" sz="1400"/>
            </a:p>
            <a:p>
              <a:r>
                <a:rPr lang="en-US" sz="1400"/>
                <a:t>Wifi &amp; Bluetooth</a:t>
              </a:r>
              <a:endParaRPr lang="en-US" sz="140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942" y="2284"/>
              <a:ext cx="2428" cy="2829"/>
              <a:chOff x="11956" y="2284"/>
              <a:chExt cx="2428" cy="2829"/>
            </a:xfrm>
          </p:grpSpPr>
          <p:pic>
            <p:nvPicPr>
              <p:cNvPr id="7" name="Picture 6" descr="20141112a-raspimodela-02-3ns7emti_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5F5F5">
                      <a:alpha val="100000"/>
                    </a:srgbClr>
                  </a:clrFrom>
                  <a:clrTo>
                    <a:srgbClr val="F5F5F5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956" y="2284"/>
                <a:ext cx="1800" cy="1350"/>
              </a:xfrm>
              <a:prstGeom prst="rect">
                <a:avLst/>
              </a:prstGeom>
            </p:spPr>
          </p:pic>
          <p:sp>
            <p:nvSpPr>
              <p:cNvPr id="23" name="Text Box 22"/>
              <p:cNvSpPr txBox="1"/>
              <p:nvPr/>
            </p:nvSpPr>
            <p:spPr>
              <a:xfrm>
                <a:off x="12052" y="3613"/>
                <a:ext cx="2333" cy="150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sz="1400" b="1"/>
                  <a:t>Raspberry Pi A+</a:t>
                </a:r>
                <a:endParaRPr lang="en-US" sz="1400"/>
              </a:p>
              <a:p>
                <a:r>
                  <a:rPr lang="en-US" sz="1400"/>
                  <a:t>29 Feb 2014</a:t>
                </a:r>
                <a:endParaRPr lang="en-US" sz="1400"/>
              </a:p>
              <a:p>
                <a:r>
                  <a:rPr lang="en-US" sz="1400"/>
                  <a:t>RAM 256MB</a:t>
                </a:r>
                <a:endParaRPr lang="en-US" sz="1400"/>
              </a:p>
              <a:p>
                <a:r>
                  <a:rPr lang="en-US" sz="1400"/>
                  <a:t>700MHz</a:t>
                </a:r>
                <a:endParaRPr lang="en-US" sz="1400"/>
              </a:p>
            </p:txBody>
          </p:sp>
        </p:grpSp>
        <p:sp>
          <p:nvSpPr>
            <p:cNvPr id="25" name="Text Box 24"/>
            <p:cNvSpPr txBox="1"/>
            <p:nvPr/>
          </p:nvSpPr>
          <p:spPr>
            <a:xfrm>
              <a:off x="1294" y="7641"/>
              <a:ext cx="2683" cy="18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Zero W</a:t>
              </a:r>
              <a:endParaRPr lang="en-US" sz="1400"/>
            </a:p>
            <a:p>
              <a:r>
                <a:rPr lang="en-US" sz="1400"/>
                <a:t>28 Feb 2017</a:t>
              </a:r>
              <a:endParaRPr lang="en-US" sz="1400"/>
            </a:p>
            <a:p>
              <a:r>
                <a:rPr lang="en-US" sz="1400"/>
                <a:t>RAM 512MB</a:t>
              </a:r>
              <a:endParaRPr lang="en-US" sz="1400"/>
            </a:p>
            <a:p>
              <a:r>
                <a:rPr lang="en-US" sz="1400"/>
                <a:t>1GHz</a:t>
              </a:r>
              <a:endParaRPr lang="en-US" sz="1400"/>
            </a:p>
            <a:p>
              <a:r>
                <a:rPr lang="en-US" sz="1400">
                  <a:sym typeface="+mn-ea"/>
                </a:rPr>
                <a:t>Wifi &amp; Bluetooth</a:t>
              </a:r>
              <a:endParaRPr lang="en-US" sz="1400"/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4157" y="7641"/>
              <a:ext cx="2683" cy="21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3B+</a:t>
              </a:r>
              <a:endParaRPr lang="en-US" sz="1400" b="1"/>
            </a:p>
            <a:p>
              <a:r>
                <a:rPr lang="en-US" sz="1400"/>
                <a:t>14 Mar 2018</a:t>
              </a:r>
              <a:endParaRPr lang="en-US" sz="1400"/>
            </a:p>
            <a:p>
              <a:r>
                <a:rPr lang="en-US" sz="1400"/>
                <a:t>RAM 1GB</a:t>
              </a:r>
              <a:endParaRPr lang="en-US" sz="1400"/>
            </a:p>
            <a:p>
              <a:r>
                <a:rPr lang="en-US" sz="1400"/>
                <a:t>1.4GHz</a:t>
              </a:r>
              <a:endParaRPr lang="en-US" sz="1400"/>
            </a:p>
            <a:p>
              <a:r>
                <a:rPr lang="en-US" sz="1400">
                  <a:sym typeface="+mn-ea"/>
                </a:rPr>
                <a:t>Wifi &amp; BLE</a:t>
              </a:r>
              <a:endParaRPr lang="en-US" sz="1400">
                <a:sym typeface="+mn-ea"/>
              </a:endParaRPr>
            </a:p>
            <a:p>
              <a:r>
                <a:rPr lang="en-US" sz="1400"/>
                <a:t>Gigabit Ethernet</a:t>
              </a:r>
              <a:endParaRPr lang="en-US" sz="1400"/>
            </a:p>
          </p:txBody>
        </p:sp>
        <p:sp>
          <p:nvSpPr>
            <p:cNvPr id="28" name="Text Box 27"/>
            <p:cNvSpPr txBox="1"/>
            <p:nvPr/>
          </p:nvSpPr>
          <p:spPr>
            <a:xfrm>
              <a:off x="6836" y="7641"/>
              <a:ext cx="2683" cy="18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3A+</a:t>
              </a:r>
              <a:endParaRPr lang="en-US" sz="1400" b="1"/>
            </a:p>
            <a:p>
              <a:r>
                <a:rPr lang="en-US" sz="1400"/>
                <a:t>14 Mar 2018</a:t>
              </a:r>
              <a:endParaRPr lang="en-US" sz="1400"/>
            </a:p>
            <a:p>
              <a:r>
                <a:rPr lang="en-US" sz="1400"/>
                <a:t>RAM 512MB</a:t>
              </a:r>
              <a:endParaRPr lang="en-US" sz="1400"/>
            </a:p>
            <a:p>
              <a:r>
                <a:rPr lang="en-US" sz="1400"/>
                <a:t>1.4GHz</a:t>
              </a:r>
              <a:endParaRPr lang="en-US" sz="1400"/>
            </a:p>
            <a:p>
              <a:r>
                <a:rPr lang="en-US" sz="1400">
                  <a:sym typeface="+mn-ea"/>
                </a:rPr>
                <a:t>Wifi &amp; BLE</a:t>
              </a:r>
              <a:endParaRPr lang="en-US" sz="1400"/>
            </a:p>
          </p:txBody>
        </p:sp>
        <p:sp>
          <p:nvSpPr>
            <p:cNvPr id="29" name="Text Box 28"/>
            <p:cNvSpPr txBox="1"/>
            <p:nvPr/>
          </p:nvSpPr>
          <p:spPr>
            <a:xfrm>
              <a:off x="9567" y="7641"/>
              <a:ext cx="4484" cy="25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4B</a:t>
              </a:r>
              <a:endParaRPr lang="en-US" sz="1400" b="1"/>
            </a:p>
            <a:p>
              <a:r>
                <a:rPr lang="en-US" sz="1400"/>
                <a:t>14 Mar 2018</a:t>
              </a:r>
              <a:endParaRPr lang="en-US" sz="1400"/>
            </a:p>
            <a:p>
              <a:r>
                <a:rPr lang="en-US" sz="1400"/>
                <a:t>RAM 1GB/2GB/4GB/8GB</a:t>
              </a:r>
              <a:endParaRPr lang="en-US" sz="1400"/>
            </a:p>
            <a:p>
              <a:r>
                <a:rPr lang="en-US" sz="1400"/>
                <a:t>1.5GHz</a:t>
              </a:r>
              <a:endParaRPr lang="en-US" sz="1400"/>
            </a:p>
            <a:p>
              <a:r>
                <a:rPr lang="en-US" sz="1400">
                  <a:sym typeface="+mn-ea"/>
                </a:rPr>
                <a:t>Wifi &amp; BLuetooth 5</a:t>
              </a:r>
              <a:endParaRPr lang="en-US" sz="1400">
                <a:sym typeface="+mn-ea"/>
              </a:endParaRPr>
            </a:p>
            <a:p>
              <a:r>
                <a:rPr lang="en-US" sz="1400">
                  <a:sym typeface="+mn-ea"/>
                </a:rPr>
                <a:t>USB-C</a:t>
              </a:r>
              <a:endParaRPr lang="en-US" sz="1400">
                <a:sym typeface="+mn-ea"/>
              </a:endParaRPr>
            </a:p>
            <a:p>
              <a:r>
                <a:rPr lang="en-US" sz="1400">
                  <a:sym typeface="+mn-ea"/>
                </a:rPr>
                <a:t>Gigabit Ethernet</a:t>
              </a:r>
              <a:endParaRPr lang="en-US" sz="1400"/>
            </a:p>
          </p:txBody>
        </p:sp>
        <p:sp>
          <p:nvSpPr>
            <p:cNvPr id="30" name="Text Box 29"/>
            <p:cNvSpPr txBox="1"/>
            <p:nvPr/>
          </p:nvSpPr>
          <p:spPr>
            <a:xfrm>
              <a:off x="145" y="10220"/>
              <a:ext cx="12182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/>
                <a:t>sumber : https://socialcompare.com/en/comparison/raspberrypi-models-comparison</a:t>
              </a:r>
              <a:endParaRPr lang="en-US" sz="14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3093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Raspberry Pi 4B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3" name="Picture 2" descr="introduction 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5155" y="1506220"/>
            <a:ext cx="8124190" cy="50476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56984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Minimum Setup Raspberry Pi 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3" name="Picture 2" descr="C:\Users\yunus\Desktop\Headless_RPi_Tutorial-01.jpgHeadless_RPi_Tutorial-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3525" y="1593215"/>
            <a:ext cx="7566660" cy="50476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058150" y="1593215"/>
            <a:ext cx="188341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Raspberry Pi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SD Card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Mouse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Keyboard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HDMI Display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Adaptor 5volt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Kabel HDMI</a:t>
            </a:r>
            <a:endParaRPr lang="en-US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090" y="3049905"/>
            <a:ext cx="6688455" cy="1017905"/>
            <a:chOff x="3364" y="4598"/>
            <a:chExt cx="10533" cy="1603"/>
          </a:xfrm>
        </p:grpSpPr>
        <p:sp>
          <p:nvSpPr>
            <p:cNvPr id="4" name="Rectangles 3"/>
            <p:cNvSpPr/>
            <p:nvPr/>
          </p:nvSpPr>
          <p:spPr>
            <a:xfrm>
              <a:off x="3364" y="4598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3364" y="4892"/>
              <a:ext cx="1053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600">
                  <a:solidFill>
                    <a:schemeClr val="bg1"/>
                  </a:solidFill>
                  <a:sym typeface="+mn-ea"/>
                </a:rPr>
                <a:t>Install OS Raspberry</a:t>
              </a:r>
              <a:endParaRPr lang="en-US" sz="360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0630" y="2764155"/>
            <a:ext cx="1052195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38887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Install OS Raspberry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94640" y="6373495"/>
            <a:ext cx="6522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sumber : https://www.raspberrypi.org/downloads/raspberry-pi-os/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135505"/>
            <a:ext cx="6759575" cy="413893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94640" y="1574165"/>
            <a:ext cx="51574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1. Download OS Raspberry Pi (Raspbian)</a:t>
            </a:r>
            <a:endParaRPr lang="en-US" sz="2400"/>
          </a:p>
        </p:txBody>
      </p:sp>
      <p:sp>
        <p:nvSpPr>
          <p:cNvPr id="5" name="Rectangles 4"/>
          <p:cNvSpPr/>
          <p:nvPr/>
        </p:nvSpPr>
        <p:spPr>
          <a:xfrm>
            <a:off x="3655695" y="2295525"/>
            <a:ext cx="3362960" cy="20491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5806</Words>
  <Application>WPS Presentation</Application>
  <PresentationFormat>Widescreen</PresentationFormat>
  <Paragraphs>356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Arial</vt:lpstr>
      <vt:lpstr>SimSun</vt:lpstr>
      <vt:lpstr>Wingdings</vt:lpstr>
      <vt:lpstr>Bahnschrift Condensed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Sumber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yunus</cp:lastModifiedBy>
  <cp:revision>71</cp:revision>
  <dcterms:created xsi:type="dcterms:W3CDTF">2020-11-02T10:31:00Z</dcterms:created>
  <dcterms:modified xsi:type="dcterms:W3CDTF">2020-11-04T11:28:54Z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1033-11.2.0.9739</vt:lpwstr>
  </property>
</Properties>
</file>